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B7C8D1-7DFF-41C6-948F-EC6F8DC0DDA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7C8D1-7DFF-41C6-948F-EC6F8DC0DDA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7C8D1-7DFF-41C6-948F-EC6F8DC0DDA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7C8D1-7DFF-41C6-948F-EC6F8DC0DDA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B7C8D1-7DFF-41C6-948F-EC6F8DC0DDA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B7C8D1-7DFF-41C6-948F-EC6F8DC0DDA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B7C8D1-7DFF-41C6-948F-EC6F8DC0DDA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B7C8D1-7DFF-41C6-948F-EC6F8DC0DDA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7C8D1-7DFF-41C6-948F-EC6F8DC0DDA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7C8D1-7DFF-41C6-948F-EC6F8DC0DDA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7C8D1-7DFF-41C6-948F-EC6F8DC0DDA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3E12C-24DF-47F1-856E-35A175C6ED5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7C8D1-7DFF-41C6-948F-EC6F8DC0DDAA}" type="datetimeFigureOut">
              <a:rPr lang="en-US" smtClean="0"/>
              <a:t>12/13/2021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3E12C-24DF-47F1-856E-35A175C6ED5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2984"/>
            <a:ext cx="9144000" cy="2500330"/>
          </a:xfrm>
        </p:spPr>
        <p:txBody>
          <a:bodyPr>
            <a:normAutofit fontScale="90000"/>
          </a:bodyPr>
          <a:lstStyle/>
          <a:p>
            <a:r>
              <a:rPr lang="en-US" sz="6000" b="1" dirty="0">
                <a:solidFill>
                  <a:schemeClr val="accent1">
                    <a:lumMod val="75000"/>
                  </a:schemeClr>
                </a:solidFill>
              </a:rPr>
              <a:t>Types Of Personal Injury </a:t>
            </a:r>
            <a:r>
              <a:rPr lang="en-US" sz="6000" b="1" dirty="0" smtClean="0">
                <a:solidFill>
                  <a:schemeClr val="accent1">
                    <a:lumMod val="75000"/>
                  </a:schemeClr>
                </a:solidFill>
              </a:rPr>
              <a:t/>
            </a:r>
            <a:br>
              <a:rPr lang="en-US" sz="6000" b="1" dirty="0" smtClean="0">
                <a:solidFill>
                  <a:schemeClr val="accent1">
                    <a:lumMod val="75000"/>
                  </a:schemeClr>
                </a:solidFill>
              </a:rPr>
            </a:br>
            <a:r>
              <a:rPr lang="en-US" sz="6000" b="1" dirty="0" smtClean="0">
                <a:solidFill>
                  <a:schemeClr val="accent1">
                    <a:lumMod val="75000"/>
                  </a:schemeClr>
                </a:solidFill>
              </a:rPr>
              <a:t>And </a:t>
            </a:r>
            <a:br>
              <a:rPr lang="en-US" sz="6000" b="1" dirty="0" smtClean="0">
                <a:solidFill>
                  <a:schemeClr val="accent1">
                    <a:lumMod val="75000"/>
                  </a:schemeClr>
                </a:solidFill>
              </a:rPr>
            </a:br>
            <a:r>
              <a:rPr lang="en-US" sz="6000" b="1" dirty="0" smtClean="0">
                <a:solidFill>
                  <a:schemeClr val="accent1">
                    <a:lumMod val="75000"/>
                  </a:schemeClr>
                </a:solidFill>
              </a:rPr>
              <a:t>Accident </a:t>
            </a:r>
            <a:r>
              <a:rPr lang="en-US" sz="6000" b="1" dirty="0">
                <a:solidFill>
                  <a:schemeClr val="accent1">
                    <a:lumMod val="75000"/>
                  </a:schemeClr>
                </a:solidFill>
              </a:rPr>
              <a:t>Cases:</a:t>
            </a:r>
            <a:r>
              <a:rPr lang="en-US" b="1" dirty="0"/>
              <a:t/>
            </a:r>
            <a:br>
              <a:rPr lang="en-US" b="1" dirty="0"/>
            </a:br>
            <a:endParaRPr lang="en-US" b="1" dirty="0"/>
          </a:p>
        </p:txBody>
      </p:sp>
      <p:pic>
        <p:nvPicPr>
          <p:cNvPr id="4" name="Picture 3" descr="Yorklaw Logo.png"/>
          <p:cNvPicPr>
            <a:picLocks noChangeAspect="1"/>
          </p:cNvPicPr>
          <p:nvPr/>
        </p:nvPicPr>
        <p:blipFill>
          <a:blip r:embed="rId2"/>
          <a:stretch>
            <a:fillRect/>
          </a:stretch>
        </p:blipFill>
        <p:spPr>
          <a:xfrm>
            <a:off x="0" y="0"/>
            <a:ext cx="2971800" cy="847725"/>
          </a:xfrm>
          <a:prstGeom prst="rect">
            <a:avLst/>
          </a:prstGeom>
        </p:spPr>
      </p:pic>
      <p:pic>
        <p:nvPicPr>
          <p:cNvPr id="1027" name="Picture 3"/>
          <p:cNvPicPr>
            <a:picLocks noChangeAspect="1" noChangeArrowheads="1"/>
          </p:cNvPicPr>
          <p:nvPr/>
        </p:nvPicPr>
        <p:blipFill>
          <a:blip r:embed="rId3"/>
          <a:srcRect/>
          <a:stretch>
            <a:fillRect/>
          </a:stretch>
        </p:blipFill>
        <p:spPr bwMode="auto">
          <a:xfrm>
            <a:off x="428596" y="3346545"/>
            <a:ext cx="8286808" cy="3154289"/>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857232"/>
            <a:ext cx="8229600" cy="5857916"/>
          </a:xfrm>
        </p:spPr>
        <p:txBody>
          <a:bodyPr>
            <a:normAutofit fontScale="90000"/>
          </a:bodyPr>
          <a:lstStyle/>
          <a:p>
            <a:r>
              <a:rPr lang="en-US" sz="5300" b="1" dirty="0" smtClean="0">
                <a:solidFill>
                  <a:schemeClr val="accent1">
                    <a:lumMod val="75000"/>
                  </a:schemeClr>
                </a:solidFill>
              </a:rPr>
              <a:t>What is Personal Injury Action?</a:t>
            </a:r>
            <a:br>
              <a:rPr lang="en-US" sz="5300" b="1" dirty="0" smtClean="0">
                <a:solidFill>
                  <a:schemeClr val="accent1">
                    <a:lumMod val="75000"/>
                  </a:schemeClr>
                </a:solidFill>
              </a:rPr>
            </a:br>
            <a:r>
              <a:rPr lang="en-US" sz="5300" b="1" dirty="0">
                <a:solidFill>
                  <a:schemeClr val="accent1">
                    <a:lumMod val="75000"/>
                  </a:schemeClr>
                </a:solidFill>
              </a:rPr>
              <a:t/>
            </a:r>
            <a:br>
              <a:rPr lang="en-US" sz="5300" b="1" dirty="0">
                <a:solidFill>
                  <a:schemeClr val="accent1">
                    <a:lumMod val="75000"/>
                  </a:schemeClr>
                </a:solidFill>
              </a:rPr>
            </a:br>
            <a:r>
              <a:rPr lang="en-US" dirty="0"/>
              <a:t> </a:t>
            </a:r>
            <a:r>
              <a:rPr lang="en-US" sz="3600" dirty="0"/>
              <a:t>A personal injury cause of action is a set of facts that entitles a person to pursue monetary compensation for their accident-related losses. This type of lawsuit is a form of legal action known as a tort. This action is unlike criminal cases that can lead to jail time or fines. </a:t>
            </a:r>
            <a:r>
              <a:rPr lang="en-US" dirty="0"/>
              <a:t/>
            </a:r>
            <a:br>
              <a:rPr lang="en-US" dirty="0"/>
            </a:br>
            <a:endParaRPr lang="en-US" dirty="0"/>
          </a:p>
        </p:txBody>
      </p:sp>
      <p:pic>
        <p:nvPicPr>
          <p:cNvPr id="3" name="Picture 2" descr="Yorklaw Logo.png"/>
          <p:cNvPicPr>
            <a:picLocks noChangeAspect="1"/>
          </p:cNvPicPr>
          <p:nvPr/>
        </p:nvPicPr>
        <p:blipFill>
          <a:blip r:embed="rId2"/>
          <a:stretch>
            <a:fillRect/>
          </a:stretch>
        </p:blipFill>
        <p:spPr>
          <a:xfrm>
            <a:off x="0" y="0"/>
            <a:ext cx="2971800" cy="8477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8"/>
            <a:ext cx="8229600" cy="5572164"/>
          </a:xfrm>
        </p:spPr>
        <p:txBody>
          <a:bodyPr>
            <a:normAutofit fontScale="90000"/>
          </a:bodyPr>
          <a:lstStyle/>
          <a:p>
            <a:pPr algn="l"/>
            <a:r>
              <a:rPr lang="en-US" sz="5300" b="1" dirty="0" smtClean="0">
                <a:solidFill>
                  <a:schemeClr val="accent1">
                    <a:lumMod val="75000"/>
                  </a:schemeClr>
                </a:solidFill>
              </a:rPr>
              <a:t>  Types </a:t>
            </a:r>
            <a:r>
              <a:rPr lang="en-US" sz="5300" b="1" dirty="0" smtClean="0">
                <a:solidFill>
                  <a:schemeClr val="accent1">
                    <a:lumMod val="75000"/>
                  </a:schemeClr>
                </a:solidFill>
              </a:rPr>
              <a:t>Of Personal Injury And </a:t>
            </a:r>
            <a:br>
              <a:rPr lang="en-US" sz="5300" b="1" dirty="0" smtClean="0">
                <a:solidFill>
                  <a:schemeClr val="accent1">
                    <a:lumMod val="75000"/>
                  </a:schemeClr>
                </a:solidFill>
              </a:rPr>
            </a:br>
            <a:r>
              <a:rPr lang="en-US" sz="5300" b="1" dirty="0" smtClean="0">
                <a:solidFill>
                  <a:schemeClr val="accent1">
                    <a:lumMod val="75000"/>
                  </a:schemeClr>
                </a:solidFill>
              </a:rPr>
              <a:t>                Accident Cases:</a:t>
            </a:r>
            <a:r>
              <a:rPr lang="en-US" sz="4800" b="1" dirty="0" smtClean="0">
                <a:solidFill>
                  <a:schemeClr val="accent1">
                    <a:lumMod val="75000"/>
                  </a:schemeClr>
                </a:solidFill>
              </a:rPr>
              <a:t/>
            </a:r>
            <a:br>
              <a:rPr lang="en-US" sz="4800" b="1" dirty="0" smtClean="0">
                <a:solidFill>
                  <a:schemeClr val="accent1">
                    <a:lumMod val="75000"/>
                  </a:schemeClr>
                </a:solidFill>
              </a:rPr>
            </a:br>
            <a:r>
              <a:rPr lang="en-US" sz="4800" b="1" dirty="0">
                <a:solidFill>
                  <a:schemeClr val="accent1">
                    <a:lumMod val="75000"/>
                  </a:schemeClr>
                </a:solidFill>
              </a:rPr>
              <a:t/>
            </a:r>
            <a:br>
              <a:rPr lang="en-US" sz="4800" b="1" dirty="0">
                <a:solidFill>
                  <a:schemeClr val="accent1">
                    <a:lumMod val="75000"/>
                  </a:schemeClr>
                </a:solidFill>
              </a:rPr>
            </a:br>
            <a:r>
              <a:rPr lang="en-US" sz="3600" dirty="0" smtClean="0"/>
              <a:t>1.Motor </a:t>
            </a:r>
            <a:r>
              <a:rPr lang="en-US" sz="3600" dirty="0"/>
              <a:t>V</a:t>
            </a:r>
            <a:r>
              <a:rPr lang="en-US" sz="3600" dirty="0" smtClean="0"/>
              <a:t>ehicle Accidents </a:t>
            </a:r>
            <a:br>
              <a:rPr lang="en-US" sz="3600" dirty="0" smtClean="0"/>
            </a:br>
            <a:r>
              <a:rPr lang="en-US" sz="3600" dirty="0" smtClean="0"/>
              <a:t>2. </a:t>
            </a:r>
            <a:r>
              <a:rPr lang="en-US" sz="3600" dirty="0"/>
              <a:t>Medical </a:t>
            </a:r>
            <a:r>
              <a:rPr lang="en-US" sz="3600" dirty="0" smtClean="0"/>
              <a:t>Malpractice</a:t>
            </a:r>
            <a:br>
              <a:rPr lang="en-US" sz="3600" dirty="0" smtClean="0"/>
            </a:br>
            <a:r>
              <a:rPr lang="en-US" sz="3600" dirty="0" smtClean="0"/>
              <a:t>3.</a:t>
            </a:r>
            <a:r>
              <a:rPr lang="en-US" sz="3600" dirty="0"/>
              <a:t> Premises liability </a:t>
            </a:r>
            <a:br>
              <a:rPr lang="en-US" sz="3600" dirty="0"/>
            </a:br>
            <a:r>
              <a:rPr lang="en-US" sz="3600" dirty="0" smtClean="0"/>
              <a:t>4.Product liability</a:t>
            </a:r>
            <a:r>
              <a:rPr lang="en-US" sz="3600" dirty="0"/>
              <a:t/>
            </a:r>
            <a:br>
              <a:rPr lang="en-US" sz="3600" dirty="0"/>
            </a:br>
            <a:r>
              <a:rPr lang="en-US" sz="3600" dirty="0" smtClean="0"/>
              <a:t>5. Catastrophic </a:t>
            </a:r>
            <a:r>
              <a:rPr lang="en-US" sz="3600" dirty="0"/>
              <a:t>Injuries </a:t>
            </a:r>
            <a:r>
              <a:rPr lang="en-US" sz="3600" b="1" dirty="0"/>
              <a:t/>
            </a:r>
            <a:br>
              <a:rPr lang="en-US" sz="3600" b="1" dirty="0"/>
            </a:br>
            <a:endParaRPr lang="en-US" sz="3600" b="1" dirty="0"/>
          </a:p>
        </p:txBody>
      </p:sp>
      <p:pic>
        <p:nvPicPr>
          <p:cNvPr id="3" name="Picture 2" descr="Yorklaw Logo.png"/>
          <p:cNvPicPr>
            <a:picLocks noChangeAspect="1"/>
          </p:cNvPicPr>
          <p:nvPr/>
        </p:nvPicPr>
        <p:blipFill>
          <a:blip r:embed="rId2"/>
          <a:stretch>
            <a:fillRect/>
          </a:stretch>
        </p:blipFill>
        <p:spPr>
          <a:xfrm>
            <a:off x="0" y="0"/>
            <a:ext cx="2971800" cy="8477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43314"/>
            <a:ext cx="8229600" cy="357190"/>
          </a:xfrm>
        </p:spPr>
        <p:txBody>
          <a:bodyPr>
            <a:normAutofit fontScale="90000"/>
          </a:bodyPr>
          <a:lstStyle/>
          <a:p>
            <a:r>
              <a:rPr lang="en-US" sz="5300" b="1" dirty="0" smtClean="0">
                <a:solidFill>
                  <a:schemeClr val="accent1">
                    <a:lumMod val="75000"/>
                  </a:schemeClr>
                </a:solidFill>
              </a:rPr>
              <a:t>1.Motor Vehicle Accidents</a:t>
            </a:r>
            <a:r>
              <a:rPr lang="en-US" sz="4800" b="1" dirty="0" smtClean="0">
                <a:solidFill>
                  <a:schemeClr val="accent1">
                    <a:lumMod val="75000"/>
                  </a:schemeClr>
                </a:solidFill>
              </a:rPr>
              <a:t/>
            </a:r>
            <a:br>
              <a:rPr lang="en-US" sz="4800" b="1" dirty="0" smtClean="0">
                <a:solidFill>
                  <a:schemeClr val="accent1">
                    <a:lumMod val="75000"/>
                  </a:schemeClr>
                </a:solidFill>
              </a:rPr>
            </a:br>
            <a:r>
              <a:rPr lang="en-US" sz="4800" dirty="0"/>
              <a:t> </a:t>
            </a:r>
            <a:r>
              <a:rPr lang="en-US" sz="4800" dirty="0" smtClean="0"/>
              <a:t/>
            </a:r>
            <a:br>
              <a:rPr lang="en-US" sz="4800" dirty="0" smtClean="0"/>
            </a:br>
            <a:r>
              <a:rPr lang="en-US" sz="4800" dirty="0"/>
              <a:t/>
            </a:r>
            <a:br>
              <a:rPr lang="en-US" sz="4800" dirty="0"/>
            </a:br>
            <a:r>
              <a:rPr lang="en-US" sz="4800" dirty="0" smtClean="0"/>
              <a:t/>
            </a:r>
            <a:br>
              <a:rPr lang="en-US" sz="4800" dirty="0" smtClean="0"/>
            </a:br>
            <a:r>
              <a:rPr lang="en-US" sz="4800" dirty="0" smtClean="0"/>
              <a:t/>
            </a:r>
            <a:br>
              <a:rPr lang="en-US" sz="4800" dirty="0" smtClean="0"/>
            </a:br>
            <a:r>
              <a:rPr lang="en-US" sz="2200" dirty="0" smtClean="0"/>
              <a:t>Motor </a:t>
            </a:r>
            <a:r>
              <a:rPr lang="en-US" sz="2200" dirty="0"/>
              <a:t>vehicle accidents – including auto, large truck, pedestrian, bike, and motorcycle </a:t>
            </a:r>
            <a:r>
              <a:rPr lang="en-US" sz="2200" dirty="0" smtClean="0"/>
              <a:t>accidents. </a:t>
            </a:r>
            <a:r>
              <a:rPr lang="en-US" sz="2200" dirty="0"/>
              <a:t>Auto accident claims often devolve into he-said, she-said, scenarios. That’s where an experienced personal injury attorney can use trial and negotiating experience, find evidence, and leverage relationships to get the best possible outcome for your case. T</a:t>
            </a:r>
            <a:r>
              <a:rPr lang="en-US" sz="2200" dirty="0" smtClean="0"/>
              <a:t>he </a:t>
            </a:r>
            <a:r>
              <a:rPr lang="en-US" sz="2200" dirty="0"/>
              <a:t>accident involved drunk driving, speeding, or reckless </a:t>
            </a:r>
            <a:r>
              <a:rPr lang="en-US" sz="2200" dirty="0" smtClean="0"/>
              <a:t>driving etc. </a:t>
            </a:r>
            <a:r>
              <a:rPr lang="en-US" sz="2200" dirty="0"/>
              <a:t/>
            </a:r>
            <a:br>
              <a:rPr lang="en-US" sz="2200" dirty="0"/>
            </a:br>
            <a:endParaRPr lang="en-US" sz="2200" b="1" dirty="0">
              <a:solidFill>
                <a:schemeClr val="accent1">
                  <a:lumMod val="75000"/>
                </a:schemeClr>
              </a:solidFill>
            </a:endParaRPr>
          </a:p>
        </p:txBody>
      </p:sp>
      <p:pic>
        <p:nvPicPr>
          <p:cNvPr id="3" name="Picture 2" descr="Yorklaw Logo.png"/>
          <p:cNvPicPr>
            <a:picLocks noChangeAspect="1"/>
          </p:cNvPicPr>
          <p:nvPr/>
        </p:nvPicPr>
        <p:blipFill>
          <a:blip r:embed="rId2"/>
          <a:stretch>
            <a:fillRect/>
          </a:stretch>
        </p:blipFill>
        <p:spPr>
          <a:xfrm>
            <a:off x="0" y="0"/>
            <a:ext cx="2971800" cy="847725"/>
          </a:xfrm>
          <a:prstGeom prst="rect">
            <a:avLst/>
          </a:prstGeom>
        </p:spPr>
      </p:pic>
      <p:pic>
        <p:nvPicPr>
          <p:cNvPr id="4" name="Picture 3" descr="1140-car-crash.jpg"/>
          <p:cNvPicPr>
            <a:picLocks noChangeAspect="1"/>
          </p:cNvPicPr>
          <p:nvPr/>
        </p:nvPicPr>
        <p:blipFill>
          <a:blip r:embed="rId3"/>
          <a:stretch>
            <a:fillRect/>
          </a:stretch>
        </p:blipFill>
        <p:spPr>
          <a:xfrm>
            <a:off x="2071670" y="1846417"/>
            <a:ext cx="4370773" cy="251127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714356"/>
            <a:ext cx="7772400" cy="1357322"/>
          </a:xfrm>
        </p:spPr>
        <p:txBody>
          <a:bodyPr>
            <a:normAutofit/>
          </a:bodyPr>
          <a:lstStyle/>
          <a:p>
            <a:r>
              <a:rPr lang="en-US" sz="4800" b="1" dirty="0" smtClean="0">
                <a:solidFill>
                  <a:schemeClr val="accent1">
                    <a:lumMod val="75000"/>
                  </a:schemeClr>
                </a:solidFill>
              </a:rPr>
              <a:t>2. Medical Malpractice</a:t>
            </a:r>
            <a:endParaRPr lang="en-US" sz="4800" b="1" dirty="0">
              <a:solidFill>
                <a:schemeClr val="accent1">
                  <a:lumMod val="75000"/>
                </a:schemeClr>
              </a:solidFill>
            </a:endParaRPr>
          </a:p>
        </p:txBody>
      </p:sp>
      <p:sp>
        <p:nvSpPr>
          <p:cNvPr id="3" name="Subtitle 2"/>
          <p:cNvSpPr>
            <a:spLocks noGrp="1"/>
          </p:cNvSpPr>
          <p:nvPr>
            <p:ph type="subTitle" idx="1"/>
          </p:nvPr>
        </p:nvSpPr>
        <p:spPr>
          <a:xfrm>
            <a:off x="357158" y="3929066"/>
            <a:ext cx="8572560" cy="2643206"/>
          </a:xfrm>
        </p:spPr>
        <p:txBody>
          <a:bodyPr>
            <a:noAutofit/>
          </a:bodyPr>
          <a:lstStyle/>
          <a:p>
            <a:r>
              <a:rPr lang="en-US" sz="2000" dirty="0">
                <a:solidFill>
                  <a:schemeClr val="tx1"/>
                </a:solidFill>
              </a:rPr>
              <a:t>When medical professionals fail to provide a reasonable standard of care, the results can be devastating for patients and their families</a:t>
            </a:r>
            <a:r>
              <a:rPr lang="en-US" sz="2000" dirty="0" smtClean="0">
                <a:solidFill>
                  <a:schemeClr val="tx1"/>
                </a:solidFill>
              </a:rPr>
              <a:t>.</a:t>
            </a:r>
            <a:r>
              <a:rPr lang="en-US" sz="2000" dirty="0">
                <a:solidFill>
                  <a:schemeClr val="tx1"/>
                </a:solidFill>
              </a:rPr>
              <a:t> Medical negligence refers to the imprudent action (or failure to act) that directly contributed to the patient’s injury. Medical malpractice can result in catastrophic injuries (including organ failure, brain, and spinal cord injury) and even death</a:t>
            </a:r>
            <a:r>
              <a:rPr lang="en-US" sz="2000" dirty="0" smtClean="0">
                <a:solidFill>
                  <a:schemeClr val="tx1"/>
                </a:solidFill>
              </a:rPr>
              <a:t>. It includes surgical errors, misdiagnosis/failure </a:t>
            </a:r>
            <a:r>
              <a:rPr lang="en-US" sz="2000" dirty="0">
                <a:solidFill>
                  <a:schemeClr val="tx1"/>
                </a:solidFill>
              </a:rPr>
              <a:t>to </a:t>
            </a:r>
            <a:r>
              <a:rPr lang="en-US" sz="2000" dirty="0" smtClean="0">
                <a:solidFill>
                  <a:schemeClr val="tx1"/>
                </a:solidFill>
              </a:rPr>
              <a:t>diagnose, defective </a:t>
            </a:r>
            <a:r>
              <a:rPr lang="en-US" sz="2000" dirty="0">
                <a:solidFill>
                  <a:schemeClr val="tx1"/>
                </a:solidFill>
              </a:rPr>
              <a:t>and </a:t>
            </a:r>
            <a:r>
              <a:rPr lang="en-US" sz="2000" dirty="0" smtClean="0">
                <a:solidFill>
                  <a:schemeClr val="tx1"/>
                </a:solidFill>
              </a:rPr>
              <a:t>dangerous drugs, birth injury, cerebral palsy, and bed sores of elder in nursing home</a:t>
            </a:r>
            <a:r>
              <a:rPr lang="en-US" sz="2400" dirty="0" smtClean="0"/>
              <a:t>. </a:t>
            </a:r>
            <a:endParaRPr lang="en-US" sz="2400" dirty="0"/>
          </a:p>
          <a:p>
            <a:r>
              <a:rPr lang="en-US" sz="2400" dirty="0"/>
              <a:t> </a:t>
            </a:r>
          </a:p>
          <a:p>
            <a:endParaRPr lang="en-US" sz="2400" dirty="0"/>
          </a:p>
        </p:txBody>
      </p:sp>
      <p:pic>
        <p:nvPicPr>
          <p:cNvPr id="4" name="Picture 3" descr="Yorklaw Logo.png"/>
          <p:cNvPicPr>
            <a:picLocks noChangeAspect="1"/>
          </p:cNvPicPr>
          <p:nvPr/>
        </p:nvPicPr>
        <p:blipFill>
          <a:blip r:embed="rId2"/>
          <a:stretch>
            <a:fillRect/>
          </a:stretch>
        </p:blipFill>
        <p:spPr>
          <a:xfrm>
            <a:off x="0" y="0"/>
            <a:ext cx="2971800" cy="847725"/>
          </a:xfrm>
          <a:prstGeom prst="rect">
            <a:avLst/>
          </a:prstGeom>
        </p:spPr>
      </p:pic>
      <p:pic>
        <p:nvPicPr>
          <p:cNvPr id="5" name="Picture 4" descr="download (2).jfif"/>
          <p:cNvPicPr>
            <a:picLocks noChangeAspect="1"/>
          </p:cNvPicPr>
          <p:nvPr/>
        </p:nvPicPr>
        <p:blipFill>
          <a:blip r:embed="rId3"/>
          <a:stretch>
            <a:fillRect/>
          </a:stretch>
        </p:blipFill>
        <p:spPr>
          <a:xfrm>
            <a:off x="2357423" y="1833745"/>
            <a:ext cx="4293278" cy="209532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00109"/>
            <a:ext cx="7772400" cy="928693"/>
          </a:xfrm>
        </p:spPr>
        <p:txBody>
          <a:bodyPr/>
          <a:lstStyle/>
          <a:p>
            <a:r>
              <a:rPr lang="en-US" sz="4800" b="1" dirty="0" smtClean="0">
                <a:solidFill>
                  <a:schemeClr val="accent1">
                    <a:lumMod val="75000"/>
                  </a:schemeClr>
                </a:solidFill>
              </a:rPr>
              <a:t>3. Premises Liability</a:t>
            </a:r>
            <a:r>
              <a:rPr lang="en-US" dirty="0" smtClean="0"/>
              <a:t> </a:t>
            </a:r>
            <a:endParaRPr lang="en-US" dirty="0"/>
          </a:p>
        </p:txBody>
      </p:sp>
      <p:sp>
        <p:nvSpPr>
          <p:cNvPr id="3" name="Subtitle 2"/>
          <p:cNvSpPr>
            <a:spLocks noGrp="1"/>
          </p:cNvSpPr>
          <p:nvPr>
            <p:ph type="subTitle" idx="1"/>
          </p:nvPr>
        </p:nvSpPr>
        <p:spPr>
          <a:xfrm>
            <a:off x="285720" y="3857628"/>
            <a:ext cx="8643998" cy="1895476"/>
          </a:xfrm>
        </p:spPr>
        <p:txBody>
          <a:bodyPr>
            <a:noAutofit/>
          </a:bodyPr>
          <a:lstStyle/>
          <a:p>
            <a:r>
              <a:rPr lang="en-US" sz="2000" dirty="0">
                <a:solidFill>
                  <a:schemeClr val="tx1"/>
                </a:solidFill>
              </a:rPr>
              <a:t>Premises liability law pertains to injuries, including slip and fall injuries, caused by unsafe premises. The law requires that property owners maintain the safety of their property. When they fail to do so and their failure causes injury to a visitor, the property owner can be held liable for </a:t>
            </a:r>
            <a:r>
              <a:rPr lang="en-US" sz="2000" dirty="0" smtClean="0">
                <a:solidFill>
                  <a:schemeClr val="tx1"/>
                </a:solidFill>
              </a:rPr>
              <a:t>the injury.  </a:t>
            </a:r>
            <a:r>
              <a:rPr lang="en-US" sz="2000" dirty="0">
                <a:solidFill>
                  <a:schemeClr val="tx1"/>
                </a:solidFill>
              </a:rPr>
              <a:t>Other </a:t>
            </a:r>
            <a:r>
              <a:rPr lang="en-US" sz="2000" dirty="0" smtClean="0">
                <a:solidFill>
                  <a:schemeClr val="tx1"/>
                </a:solidFill>
              </a:rPr>
              <a:t>premises liability </a:t>
            </a:r>
            <a:r>
              <a:rPr lang="en-US" sz="2000" dirty="0">
                <a:solidFill>
                  <a:schemeClr val="tx1"/>
                </a:solidFill>
              </a:rPr>
              <a:t>c</a:t>
            </a:r>
            <a:r>
              <a:rPr lang="en-US" sz="2000" dirty="0" smtClean="0">
                <a:solidFill>
                  <a:schemeClr val="tx1"/>
                </a:solidFill>
              </a:rPr>
              <a:t>laims also includes workplace accidents.</a:t>
            </a:r>
            <a:endParaRPr lang="en-US" sz="2000" i="1" dirty="0" smtClean="0">
              <a:solidFill>
                <a:schemeClr val="tx1"/>
              </a:solidFill>
            </a:endParaRPr>
          </a:p>
          <a:p>
            <a:endParaRPr lang="en-US" sz="2000" dirty="0">
              <a:solidFill>
                <a:schemeClr val="tx1"/>
              </a:solidFill>
            </a:endParaRPr>
          </a:p>
        </p:txBody>
      </p:sp>
      <p:pic>
        <p:nvPicPr>
          <p:cNvPr id="4" name="Picture 3" descr="Yorklaw Logo.png"/>
          <p:cNvPicPr>
            <a:picLocks noChangeAspect="1"/>
          </p:cNvPicPr>
          <p:nvPr/>
        </p:nvPicPr>
        <p:blipFill>
          <a:blip r:embed="rId2"/>
          <a:stretch>
            <a:fillRect/>
          </a:stretch>
        </p:blipFill>
        <p:spPr>
          <a:xfrm>
            <a:off x="0" y="0"/>
            <a:ext cx="2971800" cy="847725"/>
          </a:xfrm>
          <a:prstGeom prst="rect">
            <a:avLst/>
          </a:prstGeom>
        </p:spPr>
      </p:pic>
      <p:pic>
        <p:nvPicPr>
          <p:cNvPr id="2050" name="Picture 2"/>
          <p:cNvPicPr>
            <a:picLocks noChangeAspect="1" noChangeArrowheads="1"/>
          </p:cNvPicPr>
          <p:nvPr/>
        </p:nvPicPr>
        <p:blipFill>
          <a:blip r:embed="rId3"/>
          <a:srcRect/>
          <a:stretch>
            <a:fillRect/>
          </a:stretch>
        </p:blipFill>
        <p:spPr bwMode="auto">
          <a:xfrm>
            <a:off x="2714612" y="1875559"/>
            <a:ext cx="3500462" cy="1910631"/>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smtClean="0">
                <a:solidFill>
                  <a:schemeClr val="accent1">
                    <a:lumMod val="75000"/>
                  </a:schemeClr>
                </a:solidFill>
              </a:rPr>
              <a:t/>
            </a:r>
            <a:br>
              <a:rPr lang="en-US" sz="4800" b="1" dirty="0" smtClean="0">
                <a:solidFill>
                  <a:schemeClr val="accent1">
                    <a:lumMod val="75000"/>
                  </a:schemeClr>
                </a:solidFill>
              </a:rPr>
            </a:br>
            <a:r>
              <a:rPr lang="en-US" sz="4800" b="1" dirty="0" smtClean="0">
                <a:solidFill>
                  <a:schemeClr val="accent1">
                    <a:lumMod val="75000"/>
                  </a:schemeClr>
                </a:solidFill>
              </a:rPr>
              <a:t/>
            </a:r>
            <a:br>
              <a:rPr lang="en-US" sz="4800" b="1" dirty="0" smtClean="0">
                <a:solidFill>
                  <a:schemeClr val="accent1">
                    <a:lumMod val="75000"/>
                  </a:schemeClr>
                </a:solidFill>
              </a:rPr>
            </a:br>
            <a:r>
              <a:rPr lang="en-US" sz="5300" b="1" dirty="0" smtClean="0">
                <a:solidFill>
                  <a:schemeClr val="accent1">
                    <a:lumMod val="75000"/>
                  </a:schemeClr>
                </a:solidFill>
              </a:rPr>
              <a:t>4.Product Liability</a:t>
            </a:r>
            <a:endParaRPr lang="en-US" sz="5300" b="1" dirty="0">
              <a:solidFill>
                <a:schemeClr val="accent1">
                  <a:lumMod val="75000"/>
                </a:schemeClr>
              </a:solidFill>
            </a:endParaRPr>
          </a:p>
        </p:txBody>
      </p:sp>
      <p:sp>
        <p:nvSpPr>
          <p:cNvPr id="3" name="Content Placeholder 2"/>
          <p:cNvSpPr>
            <a:spLocks noGrp="1"/>
          </p:cNvSpPr>
          <p:nvPr>
            <p:ph idx="1"/>
          </p:nvPr>
        </p:nvSpPr>
        <p:spPr>
          <a:xfrm>
            <a:off x="457200" y="3786190"/>
            <a:ext cx="8229600" cy="2339973"/>
          </a:xfrm>
        </p:spPr>
        <p:txBody>
          <a:bodyPr>
            <a:normAutofit/>
          </a:bodyPr>
          <a:lstStyle/>
          <a:p>
            <a:pPr algn="ctr">
              <a:buNone/>
            </a:pPr>
            <a:r>
              <a:rPr lang="en-US" sz="2000" dirty="0"/>
              <a:t>According to the doctrine of product liability, any or all parties involved in the design, manufacture, and marketing of a defective product may be held responsible for whatever injuries result from the use of the product. These parties must take reasonable measures to ensure that a product does not pose any unforeseeable hazards to consumers when used for its intended purpose. </a:t>
            </a:r>
            <a:r>
              <a:rPr lang="en-US" sz="2000" dirty="0" smtClean="0"/>
              <a:t>Product </a:t>
            </a:r>
            <a:r>
              <a:rPr lang="en-US" sz="2000" dirty="0"/>
              <a:t>liability – including injuries caused by defective products or dangerous </a:t>
            </a:r>
            <a:r>
              <a:rPr lang="en-US" sz="2000" dirty="0" smtClean="0"/>
              <a:t>toys.</a:t>
            </a:r>
            <a:endParaRPr lang="en-US" sz="2000" dirty="0"/>
          </a:p>
          <a:p>
            <a:pPr>
              <a:buNone/>
            </a:pPr>
            <a:endParaRPr lang="en-US" sz="2000" dirty="0"/>
          </a:p>
        </p:txBody>
      </p:sp>
      <p:pic>
        <p:nvPicPr>
          <p:cNvPr id="4" name="Picture 3" descr="Yorklaw Logo.png"/>
          <p:cNvPicPr>
            <a:picLocks noChangeAspect="1"/>
          </p:cNvPicPr>
          <p:nvPr/>
        </p:nvPicPr>
        <p:blipFill>
          <a:blip r:embed="rId2"/>
          <a:stretch>
            <a:fillRect/>
          </a:stretch>
        </p:blipFill>
        <p:spPr>
          <a:xfrm>
            <a:off x="0" y="0"/>
            <a:ext cx="2971800" cy="847725"/>
          </a:xfrm>
          <a:prstGeom prst="rect">
            <a:avLst/>
          </a:prstGeom>
        </p:spPr>
      </p:pic>
      <p:pic>
        <p:nvPicPr>
          <p:cNvPr id="3074" name="Picture 2"/>
          <p:cNvPicPr>
            <a:picLocks noChangeAspect="1" noChangeArrowheads="1"/>
          </p:cNvPicPr>
          <p:nvPr/>
        </p:nvPicPr>
        <p:blipFill>
          <a:blip r:embed="rId3"/>
          <a:srcRect/>
          <a:stretch>
            <a:fillRect/>
          </a:stretch>
        </p:blipFill>
        <p:spPr bwMode="auto">
          <a:xfrm>
            <a:off x="2714612" y="1857364"/>
            <a:ext cx="3643338" cy="185477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32"/>
            <a:ext cx="8229600" cy="1143008"/>
          </a:xfrm>
        </p:spPr>
        <p:txBody>
          <a:bodyPr>
            <a:normAutofit/>
          </a:bodyPr>
          <a:lstStyle/>
          <a:p>
            <a:r>
              <a:rPr lang="en-US" sz="4800" b="1" dirty="0" smtClean="0">
                <a:solidFill>
                  <a:schemeClr val="accent1">
                    <a:lumMod val="75000"/>
                  </a:schemeClr>
                </a:solidFill>
              </a:rPr>
              <a:t>5. Catastrophic Injuries </a:t>
            </a:r>
            <a:endParaRPr lang="en-US" sz="4800" b="1" dirty="0">
              <a:solidFill>
                <a:schemeClr val="accent1">
                  <a:lumMod val="75000"/>
                </a:schemeClr>
              </a:solidFill>
            </a:endParaRPr>
          </a:p>
        </p:txBody>
      </p:sp>
      <p:sp>
        <p:nvSpPr>
          <p:cNvPr id="3" name="Content Placeholder 2"/>
          <p:cNvSpPr>
            <a:spLocks noGrp="1"/>
          </p:cNvSpPr>
          <p:nvPr>
            <p:ph idx="1"/>
          </p:nvPr>
        </p:nvSpPr>
        <p:spPr>
          <a:xfrm>
            <a:off x="457200" y="3643314"/>
            <a:ext cx="8229600" cy="2482849"/>
          </a:xfrm>
        </p:spPr>
        <p:txBody>
          <a:bodyPr>
            <a:normAutofit/>
          </a:bodyPr>
          <a:lstStyle/>
          <a:p>
            <a:pPr algn="ctr">
              <a:buNone/>
            </a:pPr>
            <a:r>
              <a:rPr lang="en-US" sz="2000" dirty="0"/>
              <a:t>A catastrophic injury is a physical injury or illness that is regarded as extreme or particularly serious, has a considerable impact on the victim of the injury or illness and needs a considerable amount of medical treatment. Catastrophic injuries may not always be permanent, but take months or years to heal.</a:t>
            </a:r>
          </a:p>
        </p:txBody>
      </p:sp>
      <p:pic>
        <p:nvPicPr>
          <p:cNvPr id="4" name="Picture 3" descr="Yorklaw Logo.png"/>
          <p:cNvPicPr>
            <a:picLocks noChangeAspect="1"/>
          </p:cNvPicPr>
          <p:nvPr/>
        </p:nvPicPr>
        <p:blipFill>
          <a:blip r:embed="rId2"/>
          <a:stretch>
            <a:fillRect/>
          </a:stretch>
        </p:blipFill>
        <p:spPr>
          <a:xfrm>
            <a:off x="0" y="0"/>
            <a:ext cx="2971800" cy="847725"/>
          </a:xfrm>
          <a:prstGeom prst="rect">
            <a:avLst/>
          </a:prstGeom>
        </p:spPr>
      </p:pic>
      <p:pic>
        <p:nvPicPr>
          <p:cNvPr id="4098" name="Picture 2"/>
          <p:cNvPicPr>
            <a:picLocks noChangeAspect="1" noChangeArrowheads="1"/>
          </p:cNvPicPr>
          <p:nvPr/>
        </p:nvPicPr>
        <p:blipFill>
          <a:blip r:embed="rId3"/>
          <a:srcRect/>
          <a:stretch>
            <a:fillRect/>
          </a:stretch>
        </p:blipFill>
        <p:spPr bwMode="auto">
          <a:xfrm>
            <a:off x="2714612" y="1859212"/>
            <a:ext cx="3643338" cy="1774566"/>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22"/>
            <a:ext cx="8229600" cy="1571636"/>
          </a:xfrm>
        </p:spPr>
        <p:txBody>
          <a:bodyPr>
            <a:noAutofit/>
          </a:bodyPr>
          <a:lstStyle/>
          <a:p>
            <a:r>
              <a:rPr lang="en-US" sz="4800" b="1" dirty="0" smtClean="0">
                <a:solidFill>
                  <a:schemeClr val="accent1">
                    <a:lumMod val="75000"/>
                  </a:schemeClr>
                </a:solidFill>
              </a:rPr>
              <a:t>Contact Our </a:t>
            </a:r>
            <a:r>
              <a:rPr lang="en-US" sz="4800" b="1" dirty="0">
                <a:solidFill>
                  <a:schemeClr val="accent1">
                    <a:lumMod val="75000"/>
                  </a:schemeClr>
                </a:solidFill>
              </a:rPr>
              <a:t>Sacramento Personal Injury Lawyers</a:t>
            </a:r>
            <a:br>
              <a:rPr lang="en-US" sz="4800" b="1" dirty="0">
                <a:solidFill>
                  <a:schemeClr val="accent1">
                    <a:lumMod val="75000"/>
                  </a:schemeClr>
                </a:solidFill>
              </a:rPr>
            </a:br>
            <a:endParaRPr lang="en-US" sz="4800" b="1" dirty="0">
              <a:solidFill>
                <a:schemeClr val="accent1">
                  <a:lumMod val="75000"/>
                </a:schemeClr>
              </a:solidFill>
            </a:endParaRPr>
          </a:p>
        </p:txBody>
      </p:sp>
      <p:sp>
        <p:nvSpPr>
          <p:cNvPr id="3" name="Content Placeholder 2"/>
          <p:cNvSpPr>
            <a:spLocks noGrp="1"/>
          </p:cNvSpPr>
          <p:nvPr>
            <p:ph idx="1"/>
          </p:nvPr>
        </p:nvSpPr>
        <p:spPr>
          <a:xfrm>
            <a:off x="457200" y="3000372"/>
            <a:ext cx="8229600" cy="3125791"/>
          </a:xfrm>
        </p:spPr>
        <p:txBody>
          <a:bodyPr>
            <a:noAutofit/>
          </a:bodyPr>
          <a:lstStyle/>
          <a:p>
            <a:pPr>
              <a:buNone/>
            </a:pPr>
            <a:r>
              <a:rPr lang="en-US" sz="2200" dirty="0"/>
              <a:t>If you or a loved one has suffered a serious injury, please call us toll-free at </a:t>
            </a:r>
            <a:r>
              <a:rPr lang="en-US" sz="2200" b="1" dirty="0"/>
              <a:t>800-939-1832</a:t>
            </a:r>
            <a:r>
              <a:rPr lang="en-US" sz="2200" dirty="0"/>
              <a:t> or complete a questionnaire for a free case evaluation with York Law Firm</a:t>
            </a:r>
            <a:r>
              <a:rPr lang="en-US" sz="2200" dirty="0" smtClean="0"/>
              <a:t>. </a:t>
            </a:r>
            <a:r>
              <a:rPr lang="en-US" sz="2200" dirty="0"/>
              <a:t>Our experienced Sacramento personal injury lawyers have a proven record of achieving excellent results before a jury. We have played lead roles in achieving settlements and judgments on behalf of injured individuals and classes of victims in a combined amount of over $160 million.  </a:t>
            </a:r>
            <a:endParaRPr lang="en-US" sz="2200" dirty="0" smtClean="0"/>
          </a:p>
          <a:p>
            <a:pPr>
              <a:buNone/>
            </a:pPr>
            <a:endParaRPr lang="en-US" sz="2200" dirty="0"/>
          </a:p>
          <a:p>
            <a:pPr>
              <a:buNone/>
            </a:pPr>
            <a:r>
              <a:rPr lang="en-US" sz="2200" dirty="0" smtClean="0"/>
              <a:t>    Contact </a:t>
            </a:r>
            <a:r>
              <a:rPr lang="en-US" sz="2200" dirty="0"/>
              <a:t>one of our Sacramento personal injury attorneys today.</a:t>
            </a:r>
          </a:p>
        </p:txBody>
      </p:sp>
      <p:pic>
        <p:nvPicPr>
          <p:cNvPr id="4" name="Picture 3" descr="Yorklaw Logo.png"/>
          <p:cNvPicPr>
            <a:picLocks noChangeAspect="1"/>
          </p:cNvPicPr>
          <p:nvPr/>
        </p:nvPicPr>
        <p:blipFill>
          <a:blip r:embed="rId2"/>
          <a:stretch>
            <a:fillRect/>
          </a:stretch>
        </p:blipFill>
        <p:spPr>
          <a:xfrm>
            <a:off x="0" y="0"/>
            <a:ext cx="2971800" cy="84772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245</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Types Of Personal Injury  And  Accident Cases: </vt:lpstr>
      <vt:lpstr>What is Personal Injury Action?   A personal injury cause of action is a set of facts that entitles a person to pursue monetary compensation for their accident-related losses. This type of lawsuit is a form of legal action known as a tort. This action is unlike criminal cases that can lead to jail time or fines.  </vt:lpstr>
      <vt:lpstr>  Types Of Personal Injury And                  Accident Cases:  1.Motor Vehicle Accidents  2. Medical Malpractice 3. Premises liability  4.Product liability 5. Catastrophic Injuries  </vt:lpstr>
      <vt:lpstr>1.Motor Vehicle Accidents      Motor vehicle accidents – including auto, large truck, pedestrian, bike, and motorcycle accidents. Auto accident claims often devolve into he-said, she-said, scenarios. That’s where an experienced personal injury attorney can use trial and negotiating experience, find evidence, and leverage relationships to get the best possible outcome for your case. The accident involved drunk driving, speeding, or reckless driving etc.  </vt:lpstr>
      <vt:lpstr>2. Medical Malpractice</vt:lpstr>
      <vt:lpstr>3. Premises Liability </vt:lpstr>
      <vt:lpstr>  4.Product Liability</vt:lpstr>
      <vt:lpstr>5. Catastrophic Injuries </vt:lpstr>
      <vt:lpstr>Contact Our Sacramento Personal Injury Lawyers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Personal Injury  And  Accident Cases:</dc:title>
  <dc:creator>LENOVO</dc:creator>
  <cp:lastModifiedBy>LENOVO</cp:lastModifiedBy>
  <cp:revision>7</cp:revision>
  <dcterms:created xsi:type="dcterms:W3CDTF">2021-12-13T09:40:03Z</dcterms:created>
  <dcterms:modified xsi:type="dcterms:W3CDTF">2021-12-13T10:46:13Z</dcterms:modified>
</cp:coreProperties>
</file>